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7"/>
  </p:notesMasterIdLst>
  <p:sldIdLst>
    <p:sldId id="256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10" r:id="rId11"/>
    <p:sldId id="308" r:id="rId12"/>
    <p:sldId id="309" r:id="rId13"/>
    <p:sldId id="311" r:id="rId14"/>
    <p:sldId id="312" r:id="rId15"/>
    <p:sldId id="313" r:id="rId16"/>
    <p:sldId id="314" r:id="rId17"/>
    <p:sldId id="315" r:id="rId18"/>
    <p:sldId id="317" r:id="rId19"/>
    <p:sldId id="318" r:id="rId20"/>
    <p:sldId id="319" r:id="rId21"/>
    <p:sldId id="316" r:id="rId22"/>
    <p:sldId id="320" r:id="rId23"/>
    <p:sldId id="321" r:id="rId24"/>
    <p:sldId id="322" r:id="rId25"/>
    <p:sldId id="331" r:id="rId26"/>
    <p:sldId id="324" r:id="rId27"/>
    <p:sldId id="323" r:id="rId28"/>
    <p:sldId id="325" r:id="rId29"/>
    <p:sldId id="326" r:id="rId30"/>
    <p:sldId id="327" r:id="rId31"/>
    <p:sldId id="328" r:id="rId32"/>
    <p:sldId id="329" r:id="rId33"/>
    <p:sldId id="330" r:id="rId34"/>
    <p:sldId id="333" r:id="rId35"/>
    <p:sldId id="332" r:id="rId3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6C6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0" autoAdjust="0"/>
    <p:restoredTop sz="89736" autoAdjust="0"/>
  </p:normalViewPr>
  <p:slideViewPr>
    <p:cSldViewPr>
      <p:cViewPr>
        <p:scale>
          <a:sx n="100" d="100"/>
          <a:sy n="100" d="100"/>
        </p:scale>
        <p:origin x="-1962" y="-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3A6AF-67E2-4434-BD08-E5F429E26438}" type="datetimeFigureOut">
              <a:rPr lang="zh-TW" altLang="en-US" smtClean="0"/>
              <a:t>2016/2/21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86B13-8BA2-4E7F-87CF-EC2069CD53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40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such as searcher tenacity and sunk cost, that may</a:t>
            </a:r>
          </a:p>
          <a:p>
            <a:r>
              <a:rPr lang="en-US" altLang="zh-TW" dirty="0" smtClean="0"/>
              <a:t>explain more of a reluctance to abandon unsuccessful tasks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6B13-8BA2-4E7F-87CF-EC2069CD534F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9494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observe that queries without clicks are more common in unsuccessful tasks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6B13-8BA2-4E7F-87CF-EC2069CD534F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25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Considering the successful tasks, we see the time between queries increases as the task progresses, mostly due to an increase in dwell time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6B13-8BA2-4E7F-87CF-EC2069CD534F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6162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1.specialization is most likely to occur directly after the first query</a:t>
            </a:r>
          </a:p>
          <a:p>
            <a:r>
              <a:rPr lang="en-US" altLang="zh-TW" dirty="0" smtClean="0"/>
              <a:t>2.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New queries are most likely as second query and, surprisingly, as the last query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6B13-8BA2-4E7F-87CF-EC2069CD534F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560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worth noting that switching to a new task</a:t>
            </a:r>
          </a:p>
          <a:p>
            <a:pPr marL="228600" indent="-228600">
              <a:buAutoNum type="arabicPeriod"/>
            </a:pPr>
            <a:r>
              <a:rPr lang="en-US" altLang="zh-TW" dirty="0" smtClean="0"/>
              <a:t>Specifying an instance also occurs relatively often in the less successful tasks</a:t>
            </a:r>
          </a:p>
          <a:p>
            <a:pPr marL="228600" indent="-228600">
              <a:buAutoNum type="arabicPeriod"/>
            </a:pPr>
            <a:r>
              <a:rPr lang="en-US" altLang="zh-TW" dirty="0" smtClean="0"/>
              <a:t>Addition, substitution, and deletion actions or attributions typically occurs in more successful tasks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6B13-8BA2-4E7F-87CF-EC2069CD534F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823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B4F9-1FBE-4173-82D7-8D30282F210A}" type="datetime1">
              <a:rPr lang="en-US" altLang="zh-TW" smtClean="0"/>
              <a:t>2/21/2016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4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2/21/2016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258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2/21/2016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5687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7F1B-91EB-433E-AF0B-169BA8BD2359}" type="datetime1">
              <a:rPr lang="en-US" altLang="zh-TW" smtClean="0"/>
              <a:t>2/21/2016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2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2/21/2016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3847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CB65-BFD8-4239-82E0-BA235771972D}" type="datetime1">
              <a:rPr lang="en-US" altLang="zh-TW" smtClean="0"/>
              <a:t>2/21/2016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2/21/2016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0310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2/21/2016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3051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2/21/2016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1603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2/21/2016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1364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32F8-27ED-4348-BF78-62FA85A19BC2}" type="datetime1">
              <a:rPr lang="en-US" altLang="zh-TW" smtClean="0"/>
              <a:t>2/21/2016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4930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A32F8-27ED-4348-BF78-62FA85A19BC2}" type="datetime1">
              <a:rPr lang="en-US" altLang="zh-TW" smtClean="0"/>
              <a:t>2/21/2016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A9957-6C64-44D4-B360-CF457B51F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1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4632" cy="1102519"/>
          </a:xfrm>
        </p:spPr>
        <p:txBody>
          <a:bodyPr>
            <a:noAutofit/>
          </a:bodyPr>
          <a:lstStyle/>
          <a:p>
            <a:r>
              <a:rPr lang="en-US" altLang="zh-TW" sz="3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Struggling and Success in Web Search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42642"/>
            <a:ext cx="7520880" cy="210537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Date:2016/02/22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Author:Daan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Odijk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Ryen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W.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White,  Ahmed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Hassan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Awadallah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Susan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Dumais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</a:t>
            </a:r>
            <a:r>
              <a:rPr lang="en-US" altLang="zh-TW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CIKM'15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Advisor:</a:t>
            </a:r>
            <a:r>
              <a:rPr lang="en-US" altLang="zh-TW" sz="2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Jia-ling</a:t>
            </a:r>
            <a:r>
              <a:rPr lang="en-US" altLang="zh-TW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Koh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Spearker:</a:t>
            </a:r>
            <a:r>
              <a:rPr lang="en-US" altLang="zh-TW" sz="2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LIN,CI-JIE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493552"/>
              </p:ext>
            </p:extLst>
          </p:nvPr>
        </p:nvGraphicFramePr>
        <p:xfrm>
          <a:off x="395536" y="2355726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query1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query2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query3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query4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query5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query6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左大括弧 5"/>
          <p:cNvSpPr/>
          <p:nvPr/>
        </p:nvSpPr>
        <p:spPr>
          <a:xfrm rot="16200000">
            <a:off x="1403648" y="1707653"/>
            <a:ext cx="720080" cy="273630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307446" y="34672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session1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左大括弧 7"/>
          <p:cNvSpPr/>
          <p:nvPr/>
        </p:nvSpPr>
        <p:spPr>
          <a:xfrm rot="16200000">
            <a:off x="4139954" y="1707653"/>
            <a:ext cx="720080" cy="273630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067944" y="34672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session2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左大括弧 9"/>
          <p:cNvSpPr/>
          <p:nvPr/>
        </p:nvSpPr>
        <p:spPr>
          <a:xfrm rot="16200000">
            <a:off x="6192186" y="2391728"/>
            <a:ext cx="720080" cy="136815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左大括弧 10"/>
          <p:cNvSpPr/>
          <p:nvPr/>
        </p:nvSpPr>
        <p:spPr>
          <a:xfrm rot="16200000">
            <a:off x="7560340" y="2391727"/>
            <a:ext cx="720080" cy="136815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084168" y="34672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session3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452320" y="34672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session4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左大括弧 14"/>
          <p:cNvSpPr/>
          <p:nvPr/>
        </p:nvSpPr>
        <p:spPr>
          <a:xfrm rot="5400000">
            <a:off x="2851140" y="1639838"/>
            <a:ext cx="576064" cy="8557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2699792" y="138301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min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左大括弧 16"/>
          <p:cNvSpPr/>
          <p:nvPr/>
        </p:nvSpPr>
        <p:spPr>
          <a:xfrm rot="5400000">
            <a:off x="5592226" y="1639838"/>
            <a:ext cx="576064" cy="8557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左大括弧 17"/>
          <p:cNvSpPr/>
          <p:nvPr/>
        </p:nvSpPr>
        <p:spPr>
          <a:xfrm rot="5400000">
            <a:off x="6983751" y="1639838"/>
            <a:ext cx="576064" cy="8557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5436096" y="138301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min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804248" y="138301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min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左大括弧 20"/>
          <p:cNvSpPr/>
          <p:nvPr/>
        </p:nvSpPr>
        <p:spPr>
          <a:xfrm rot="16200000">
            <a:off x="2779132" y="2787774"/>
            <a:ext cx="720080" cy="273630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2843808" y="450667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左大括弧 22"/>
          <p:cNvSpPr/>
          <p:nvPr/>
        </p:nvSpPr>
        <p:spPr>
          <a:xfrm rot="16200000">
            <a:off x="6876264" y="3471847"/>
            <a:ext cx="720080" cy="13681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6948264" y="44744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41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DataSet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Bing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Web search engine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sessions from the interaction log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Bing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seven days of June 2014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Mining Struggling Tasks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sessions</a:t>
            </a:r>
          </a:p>
          <a:p>
            <a:pPr marL="914400" lvl="1" indent="-514350"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sessions originating from </a:t>
            </a:r>
            <a:r>
              <a:rPr lang="en-US" altLang="zh-TW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-US</a:t>
            </a:r>
          </a:p>
          <a:p>
            <a:pPr marL="914400" lvl="1" indent="-514350"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considered sessions that started with a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typed query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Segment sessions into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</a:p>
          <a:p>
            <a:pPr marL="914400" lvl="1" indent="-514350"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refine sessions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topically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coherent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sub-sessions that cover a single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 struggling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</a:p>
          <a:p>
            <a:pPr marL="914400" lvl="1" indent="-514350">
              <a:buFont typeface="Wingdings" panose="05000000000000000000" pitchFamily="2" charset="2"/>
              <a:buChar char="n"/>
            </a:pPr>
            <a:r>
              <a:rPr lang="en-US" altLang="zh-TW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queries </a:t>
            </a:r>
            <a:r>
              <a:rPr lang="en-US" altLang="zh-TW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two </a:t>
            </a:r>
            <a:r>
              <a:rPr lang="en-US" altLang="zh-TW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to either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clicks </a:t>
            </a:r>
            <a:r>
              <a:rPr lang="en-US" altLang="zh-TW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only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quick-back clicks</a:t>
            </a:r>
            <a:endParaRPr lang="en-US" altLang="zh-TW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514350">
              <a:buFont typeface="Wingdings" panose="05000000000000000000" pitchFamily="2" charset="2"/>
              <a:buChar char="n"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Mining Struggling Tasks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Partition based on final click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514350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Unsuccessful</a:t>
            </a:r>
          </a:p>
          <a:p>
            <a:pPr marL="1314450" lvl="2" indent="-514350">
              <a:buFont typeface="Wingdings" panose="05000000000000000000" pitchFamily="2" charset="2"/>
              <a:buChar char="n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searcher </a:t>
            </a: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click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any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 for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final query or when their only clicks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altLang="zh-TW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quick-back clicks</a:t>
            </a:r>
          </a:p>
          <a:p>
            <a:pPr marL="914400" lvl="1" indent="-514350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Successful</a:t>
            </a:r>
          </a:p>
          <a:p>
            <a:pPr marL="1314450" lvl="2" indent="-514350">
              <a:buFont typeface="Wingdings" panose="05000000000000000000" pitchFamily="2" charset="2"/>
              <a:buChar char="n"/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searcher clicks on a search results and no interaction for at </a:t>
            </a:r>
            <a:r>
              <a:rPr lang="en-US" altLang="zh-TW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least 30 seconds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Task Characteristics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14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308" y="1635646"/>
            <a:ext cx="5445385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46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Interaction Characteristics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779662"/>
            <a:ext cx="70580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8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31" y="495300"/>
            <a:ext cx="7362339" cy="4308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6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Query Reformulation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31590"/>
            <a:ext cx="7174226" cy="25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928559"/>
            <a:ext cx="3528392" cy="121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562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Query </a:t>
            </a:r>
            <a:r>
              <a:rPr lang="en-US" altLang="zh-TW" dirty="0" smtClean="0"/>
              <a:t>transitions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059582"/>
            <a:ext cx="8229600" cy="33944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task was judged by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human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annotators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442 successful tasks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the searcher was in 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four-point scale: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at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all, somewhat, mostly, completely</a:t>
            </a:r>
            <a:endParaRPr lang="en-US" altLang="zh-TW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n"/>
            </a:pP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54429"/>
            <a:ext cx="5328592" cy="248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9" y="3075806"/>
            <a:ext cx="3096343" cy="194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20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Query transitions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19</a:t>
            </a:fld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712" y="1059582"/>
            <a:ext cx="560657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4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dirty="0" smtClean="0"/>
              <a:t>Predict reformulation strategy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inter-query transitions during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struggling searches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 this as a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multi-class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classification problem; one for each of the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query reformulation types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err="1" smtClean="0"/>
              <a:t>RandomForest</a:t>
            </a:r>
            <a:r>
              <a:rPr lang="en-US" altLang="zh-TW" sz="2400" dirty="0" smtClean="0"/>
              <a:t> classifier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2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Features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22</a:t>
            </a:fld>
            <a:endParaRPr lang="en-US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367" y="1203598"/>
            <a:ext cx="645526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287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Features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23</a:t>
            </a:fld>
            <a:endParaRPr lang="en-US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429" y="1423988"/>
            <a:ext cx="6039143" cy="3163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16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Features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24</a:t>
            </a:fld>
            <a:endParaRPr lang="en-US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1171574"/>
            <a:ext cx="5708093" cy="3632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35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Features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query transition we add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 features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represent the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reformulation type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 strategy</a:t>
            </a:r>
            <a:endParaRPr lang="zh-TW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2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Experimental Setup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659 labeled tasks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total of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1802 query transitions</a:t>
            </a:r>
            <a:endParaRPr lang="zh-TW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7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stages between two queries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514350"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observed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query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try to predict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next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reformulation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First+Interaction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514350"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observed the first query and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interactions (clicks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dwell time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</a:p>
          <a:p>
            <a:pPr marL="914400" lvl="1" indent="-514350">
              <a:buFont typeface="Wingdings" panose="05000000000000000000" pitchFamily="2" charset="2"/>
              <a:buChar char="n"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observed both the first and second query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514350">
              <a:buFont typeface="Wingdings" panose="05000000000000000000" pitchFamily="2" charset="2"/>
              <a:buChar char="n"/>
            </a:pP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0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query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194288"/>
              </p:ext>
            </p:extLst>
          </p:nvPr>
        </p:nvGraphicFramePr>
        <p:xfrm>
          <a:off x="323528" y="1203598"/>
          <a:ext cx="842493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Query Features</a:t>
                      </a:r>
                      <a:endParaRPr lang="zh-TW" altLang="en-US" sz="1600" b="0" i="0" u="none" strike="noStrike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i="0" u="none" strike="sng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Interaction features</a:t>
                      </a:r>
                      <a:endParaRPr lang="zh-TW" altLang="en-US" sz="1600" b="0" i="0" u="none" strike="sngStrike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i="0" u="none" strike="sng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Query Transition Features</a:t>
                      </a:r>
                      <a:endParaRPr lang="zh-TW" altLang="en-US" sz="1600" b="0" i="0" u="none" strike="sngStrike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i="0" u="none" strike="sng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Query Similarity Features</a:t>
                      </a:r>
                      <a:endParaRPr lang="zh-TW" altLang="en-US" sz="1600" b="0" i="0" u="none" strike="sngStrike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i="0" u="none" strike="sng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Query Reformulation Features</a:t>
                      </a:r>
                      <a:endParaRPr lang="zh-TW" altLang="en-US" sz="1600" b="0" i="0" u="none" strike="sngStrike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直線單箭頭接點 6"/>
          <p:cNvCxnSpPr/>
          <p:nvPr/>
        </p:nvCxnSpPr>
        <p:spPr>
          <a:xfrm>
            <a:off x="4572000" y="1995686"/>
            <a:ext cx="0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851920" y="2571750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classifier</a:t>
            </a:r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>
            <a:off x="4572000" y="3219822"/>
            <a:ext cx="0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851920" y="3795886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output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468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First+Interaction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200711"/>
              </p:ext>
            </p:extLst>
          </p:nvPr>
        </p:nvGraphicFramePr>
        <p:xfrm>
          <a:off x="323528" y="1203598"/>
          <a:ext cx="842493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Query Features</a:t>
                      </a:r>
                      <a:endParaRPr lang="zh-TW" altLang="en-US" sz="1600" b="0" i="0" u="none" strike="noStrike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Interaction features</a:t>
                      </a:r>
                      <a:endParaRPr lang="zh-TW" altLang="en-US" sz="1600" b="0" i="0" u="none" strike="noStrike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i="0" u="none" strike="sng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Query Transition Features</a:t>
                      </a:r>
                      <a:endParaRPr lang="zh-TW" altLang="en-US" sz="1600" b="0" i="0" u="none" strike="sngStrike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i="0" u="none" strike="sng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Query Similarity Features</a:t>
                      </a:r>
                      <a:endParaRPr lang="zh-TW" altLang="en-US" sz="1600" b="0" i="0" u="none" strike="sngStrike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i="0" u="none" strike="sng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Query Reformulation Features</a:t>
                      </a:r>
                      <a:endParaRPr lang="zh-TW" altLang="en-US" sz="1600" b="0" i="0" u="none" strike="sngStrike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直線單箭頭接點 6"/>
          <p:cNvCxnSpPr/>
          <p:nvPr/>
        </p:nvCxnSpPr>
        <p:spPr>
          <a:xfrm>
            <a:off x="4572000" y="1995686"/>
            <a:ext cx="0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851920" y="2643758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classifier</a:t>
            </a:r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>
            <a:off x="4572000" y="3291830"/>
            <a:ext cx="0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851920" y="3867894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output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34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query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490569"/>
              </p:ext>
            </p:extLst>
          </p:nvPr>
        </p:nvGraphicFramePr>
        <p:xfrm>
          <a:off x="323528" y="1203598"/>
          <a:ext cx="842493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Query Features</a:t>
                      </a:r>
                      <a:endParaRPr lang="zh-TW" altLang="en-US" sz="1600" b="0" i="0" u="none" strike="noStrike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Interaction features</a:t>
                      </a:r>
                      <a:endParaRPr lang="zh-TW" altLang="en-US" sz="1600" b="0" i="0" u="none" strike="noStrike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Query Transition Features</a:t>
                      </a:r>
                      <a:endParaRPr lang="zh-TW" altLang="en-US" sz="1600" b="0" i="0" u="none" strike="noStrike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Query Similarity Features</a:t>
                      </a:r>
                      <a:endParaRPr lang="zh-TW" altLang="en-US" sz="1600" b="0" i="0" u="none" strike="noStrike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Query Reformulation Features</a:t>
                      </a:r>
                      <a:endParaRPr lang="zh-TW" altLang="en-US" sz="1600" b="0" i="0" u="none" strike="noStrike" kern="1200" baseline="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直線單箭頭接點 6"/>
          <p:cNvCxnSpPr/>
          <p:nvPr/>
        </p:nvCxnSpPr>
        <p:spPr>
          <a:xfrm>
            <a:off x="4572000" y="1995686"/>
            <a:ext cx="0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851920" y="2571750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classifier</a:t>
            </a:r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>
            <a:off x="4572000" y="3219822"/>
            <a:ext cx="0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851920" y="3795886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output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34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32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347614"/>
            <a:ext cx="70866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5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33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185" y="1309688"/>
            <a:ext cx="6787630" cy="320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87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9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zh-TW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classifiers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accurately predict key aspects of inter-query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transitions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struggling searches, with a view to helping searchers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struggle less</a:t>
            </a:r>
          </a:p>
          <a:p>
            <a:pPr>
              <a:buFont typeface="Wingdings" panose="05000000000000000000" pitchFamily="2" charset="2"/>
              <a:buChar char="n"/>
            </a:pP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3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searchers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struggle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find relevant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Struggling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leads to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frustrating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dissatisfying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search experiences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051" y="2787774"/>
            <a:ext cx="6075899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827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search tasks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people struggle is important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search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endParaRPr lang="zh-TW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/>
              <a:t>Address </a:t>
            </a:r>
            <a:r>
              <a:rPr lang="en-US" altLang="zh-TW" dirty="0"/>
              <a:t>this important issue using </a:t>
            </a:r>
            <a:r>
              <a:rPr lang="en-US" altLang="zh-TW" dirty="0" smtClean="0"/>
              <a:t>a </a:t>
            </a:r>
            <a:r>
              <a:rPr lang="en-US" altLang="zh-TW" dirty="0" smtClean="0">
                <a:solidFill>
                  <a:srgbClr val="FF0000"/>
                </a:solidFill>
              </a:rPr>
              <a:t>mixed </a:t>
            </a:r>
            <a:r>
              <a:rPr lang="en-US" altLang="zh-TW" dirty="0">
                <a:solidFill>
                  <a:srgbClr val="FF0000"/>
                </a:solidFill>
              </a:rPr>
              <a:t>methods study</a:t>
            </a:r>
            <a:r>
              <a:rPr lang="en-US" altLang="zh-TW" dirty="0"/>
              <a:t> using large-scale logs, 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crowd-sourced 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labeling</a:t>
            </a:r>
            <a:r>
              <a:rPr lang="en-US" altLang="zh-TW" dirty="0" smtClean="0"/>
              <a:t>, and </a:t>
            </a:r>
            <a:r>
              <a:rPr lang="en-US" altLang="zh-TW" dirty="0">
                <a:solidFill>
                  <a:srgbClr val="FF0000"/>
                </a:solidFill>
              </a:rPr>
              <a:t>predictive modeling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zh-TW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Sessions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of search interactions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demarcated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30-minute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user inactivity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timeout</a:t>
            </a:r>
          </a:p>
          <a:p>
            <a:pPr lvl="1">
              <a:buFont typeface="Wingdings" panose="05000000000000000000" pitchFamily="2" charset="2"/>
              <a:buChar char="n"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2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topically-coherent sub-sessions, i.e.,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sequences of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activity within sessions that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a common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area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altLang="zh-TW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queries belong to the same task if they are less than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 minutes</a:t>
            </a:r>
          </a:p>
          <a:p>
            <a:pPr lvl="2">
              <a:buFont typeface="Wingdings" panose="05000000000000000000" pitchFamily="2" charset="2"/>
              <a:buChar char="n"/>
            </a:pPr>
            <a:r>
              <a:rPr lang="en-US" altLang="zh-TW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share at least one non-stop word </a:t>
            </a:r>
            <a:r>
              <a:rPr lang="en-US" altLang="zh-TW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</a:p>
          <a:p>
            <a:pPr lvl="2">
              <a:buFont typeface="Wingdings" panose="05000000000000000000" pitchFamily="2" charset="2"/>
              <a:buChar char="n"/>
            </a:pPr>
            <a:r>
              <a:rPr lang="en-US" altLang="zh-TW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(ii)share </a:t>
            </a:r>
            <a:r>
              <a:rPr lang="en-US" altLang="zh-TW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one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ten </a:t>
            </a:r>
            <a:r>
              <a:rPr lang="en-US" altLang="zh-TW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result or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domain name</a:t>
            </a:r>
            <a:endParaRPr lang="zh-TW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9957-6C64-44D4-B360-CF457B51FD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1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自訂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1B10"/>
      </a:hlink>
      <a:folHlink>
        <a:srgbClr val="1D1B1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8268</TotalTime>
  <Words>713</Words>
  <Application>Microsoft Office PowerPoint</Application>
  <PresentationFormat>如螢幕大小 (16:9)</PresentationFormat>
  <Paragraphs>193</Paragraphs>
  <Slides>35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36" baseType="lpstr">
      <vt:lpstr>Office 佈景主題</vt:lpstr>
      <vt:lpstr>Struggling and Success in Web Search</vt:lpstr>
      <vt:lpstr>Outline</vt:lpstr>
      <vt:lpstr>Outline</vt:lpstr>
      <vt:lpstr>Introduction</vt:lpstr>
      <vt:lpstr>Introduction</vt:lpstr>
      <vt:lpstr>Introduction</vt:lpstr>
      <vt:lpstr>Outline</vt:lpstr>
      <vt:lpstr>Definitions</vt:lpstr>
      <vt:lpstr>Definitions</vt:lpstr>
      <vt:lpstr>Definitions</vt:lpstr>
      <vt:lpstr>DataSet</vt:lpstr>
      <vt:lpstr>Mining Struggling Tasks</vt:lpstr>
      <vt:lpstr>Mining Struggling Tasks</vt:lpstr>
      <vt:lpstr>Task Characteristics</vt:lpstr>
      <vt:lpstr>Interaction Characteristics</vt:lpstr>
      <vt:lpstr>PowerPoint 簡報</vt:lpstr>
      <vt:lpstr>Query Reformulation</vt:lpstr>
      <vt:lpstr>Query transitions</vt:lpstr>
      <vt:lpstr>Query transitions</vt:lpstr>
      <vt:lpstr>Outline</vt:lpstr>
      <vt:lpstr>Predict reformulation strategy</vt:lpstr>
      <vt:lpstr>Features</vt:lpstr>
      <vt:lpstr>Features</vt:lpstr>
      <vt:lpstr>Features</vt:lpstr>
      <vt:lpstr>Features</vt:lpstr>
      <vt:lpstr>Outline</vt:lpstr>
      <vt:lpstr>Experimental Setup</vt:lpstr>
      <vt:lpstr>Different stages between two queries</vt:lpstr>
      <vt:lpstr>First query</vt:lpstr>
      <vt:lpstr>First+Interaction</vt:lpstr>
      <vt:lpstr>Second query</vt:lpstr>
      <vt:lpstr>PowerPoint 簡報</vt:lpstr>
      <vt:lpstr>PowerPoint 簡報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Extending Facet Search to the General Web</dc:title>
  <dc:creator>林萬賀</dc:creator>
  <cp:lastModifiedBy>Administrator</cp:lastModifiedBy>
  <cp:revision>963</cp:revision>
  <dcterms:created xsi:type="dcterms:W3CDTF">2014-11-25T14:04:58Z</dcterms:created>
  <dcterms:modified xsi:type="dcterms:W3CDTF">2016-02-21T15:57:11Z</dcterms:modified>
</cp:coreProperties>
</file>